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528" r:id="rId2"/>
    <p:sldId id="529" r:id="rId3"/>
    <p:sldId id="530" r:id="rId4"/>
    <p:sldId id="531" r:id="rId5"/>
    <p:sldId id="546" r:id="rId6"/>
    <p:sldId id="548" r:id="rId7"/>
    <p:sldId id="549" r:id="rId8"/>
    <p:sldId id="533" r:id="rId9"/>
    <p:sldId id="550" r:id="rId10"/>
    <p:sldId id="551" r:id="rId11"/>
    <p:sldId id="552" r:id="rId12"/>
    <p:sldId id="553" r:id="rId13"/>
    <p:sldId id="536" r:id="rId14"/>
    <p:sldId id="537" r:id="rId15"/>
    <p:sldId id="538" r:id="rId16"/>
    <p:sldId id="540" r:id="rId17"/>
    <p:sldId id="541" r:id="rId18"/>
    <p:sldId id="542" r:id="rId19"/>
    <p:sldId id="545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1887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288214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8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0477E67-32FD-4F77-ABB2-2281659A31DD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16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110077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222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1938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SA#91-e, 18-29 March 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37145" y="1149991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SP-210171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  <p:sldLayoutId id="2147485169" r:id="rId5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76625" y="2338950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/>
              <a:t/>
            </a:r>
            <a:br>
              <a:rPr lang="en-GB" sz="2900" dirty="0"/>
            </a:br>
            <a:r>
              <a:rPr lang="en-GB" sz="5300" b="1" dirty="0"/>
              <a:t> </a:t>
            </a:r>
            <a:r>
              <a:rPr lang="en-US" sz="5300" b="1" dirty="0"/>
              <a:t>SA WG6 status report to </a:t>
            </a: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>TSG SA#91-e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latin typeface="Arial" panose="020B0604020202020204" pitchFamily="34" charset="0"/>
              </a:rPr>
              <a:t>SA6 Chairman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SAMSUNG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663359"/>
              </p:ext>
            </p:extLst>
          </p:nvPr>
        </p:nvGraphicFramePr>
        <p:xfrm>
          <a:off x="160803" y="1609166"/>
          <a:ext cx="11331950" cy="44221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12413"/>
                <a:gridCol w="1374964"/>
                <a:gridCol w="1222471"/>
                <a:gridCol w="822817"/>
                <a:gridCol w="968573"/>
                <a:gridCol w="1372928"/>
                <a:gridCol w="2557784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SA#90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SA#91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SP-210182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None</a:t>
                      </a:r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information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en-IN" altLang="fr-FR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SP-210176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SP-210181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Unmanned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None</a:t>
                      </a:r>
                      <a:endParaRPr 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6892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553459"/>
              </p:ext>
            </p:extLst>
          </p:nvPr>
        </p:nvGraphicFramePr>
        <p:xfrm>
          <a:off x="198625" y="1552862"/>
          <a:ext cx="11074491" cy="478185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26963"/>
                <a:gridCol w="1353669"/>
                <a:gridCol w="1087806"/>
                <a:gridCol w="765468"/>
                <a:gridCol w="860072"/>
                <a:gridCol w="1120453"/>
                <a:gridCol w="3060060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 Code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SID </a:t>
                      </a:r>
                      <a:r>
                        <a:rPr lang="en-US" sz="1400" dirty="0" smtClean="0"/>
                        <a:t>Approved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SA#90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SA#91</a:t>
                      </a:r>
                    </a:p>
                    <a:p>
                      <a:pPr algn="ctr"/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Remarks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Mission Critical Services support over 5G System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FS_MCOver5GS 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(06/2018)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application layer support for Factories of the Future in 5G</a:t>
                      </a:r>
                      <a:r>
                        <a:rPr lang="en-US" sz="1400" baseline="0" dirty="0" smtClean="0"/>
                        <a:t> NW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FS_FFAPP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(12/2018)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SA#92</a:t>
                      </a:r>
                    </a:p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(06/2021)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Changed completion </a:t>
                      </a:r>
                      <a:r>
                        <a:rPr lang="en-US" sz="1400" kern="120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to SA#92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70409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application layer support for Unmanned Aerial System (UAS)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FS_UASAPP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(12/2018)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75%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SA#91</a:t>
                      </a:r>
                    </a:p>
                    <a:p>
                      <a:r>
                        <a:rPr lang="en-US" sz="1400" dirty="0" smtClean="0"/>
                        <a:t>(03/2021)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TR for approval in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SP-210174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support of the 5GMSG Service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FS_5GMARCH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(06/2019)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SA#90</a:t>
                      </a:r>
                    </a:p>
                    <a:p>
                      <a:r>
                        <a:rPr lang="en-US" sz="1400" dirty="0" smtClean="0"/>
                        <a:t>(12/2020)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TR for approval in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SP-210173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Gateway UE function for Mission Critical Communication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FS_MCGWUE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Interconnection and Migration Aspects for Railways</a:t>
                      </a:r>
                      <a:r>
                        <a:rPr lang="en-GB" altLang="en-US" sz="1400" dirty="0" smtClean="0"/>
                        <a:t> 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FS_IRail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714863">
                <a:tc>
                  <a:txBody>
                    <a:bodyPr/>
                    <a:lstStyle/>
                    <a:p>
                      <a:r>
                        <a:rPr lang="en-IN" sz="14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FS_NSCALE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Rel-18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study </a:t>
                      </a:r>
                      <a:br>
                        <a:rPr lang="en-US" sz="14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</a:t>
                      </a: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SID in </a:t>
                      </a:r>
                      <a:r>
                        <a:rPr lang="en-IN" altLang="fr-FR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SP-210177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7857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Non-Inclusive Language – NONE!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584293"/>
              </p:ext>
            </p:extLst>
          </p:nvPr>
        </p:nvGraphicFramePr>
        <p:xfrm>
          <a:off x="210669" y="1582240"/>
          <a:ext cx="11259672" cy="475452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580501"/>
                <a:gridCol w="659266"/>
                <a:gridCol w="5676393"/>
                <a:gridCol w="1671756"/>
                <a:gridCol w="1671756"/>
              </a:tblGrid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300" dirty="0">
                          <a:effectLst/>
                        </a:rPr>
                        <a:t>Specification Number</a:t>
                      </a:r>
                      <a:endParaRPr lang="en-IN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300">
                          <a:effectLst/>
                        </a:rPr>
                        <a:t>Type</a:t>
                      </a:r>
                      <a:endParaRPr lang="en-IN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300" dirty="0">
                          <a:effectLst/>
                        </a:rPr>
                        <a:t>Title</a:t>
                      </a:r>
                      <a:endParaRPr lang="en-IN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300" dirty="0">
                          <a:effectLst/>
                        </a:rPr>
                        <a:t>Status</a:t>
                      </a:r>
                      <a:endParaRPr lang="en-IN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300" dirty="0">
                          <a:effectLst/>
                        </a:rPr>
                        <a:t>Non-Inclusive Language?</a:t>
                      </a:r>
                      <a:endParaRPr lang="en-IN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23.180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>
                          <a:effectLst/>
                        </a:rPr>
                        <a:t>TS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>
                          <a:effectLst/>
                        </a:rPr>
                        <a:t>Mission critical services support in the Isolated Operation for Public Safety (IOPS) mode of operation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effectLst/>
                        </a:rPr>
                        <a:t>NO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23.222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>
                          <a:effectLst/>
                        </a:rPr>
                        <a:t>Common API Framework for 3GPP Northbound APIs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23.255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Application layer support for Unmanned Aerial System (UAS); Functional architecture and information flows;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Draft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23.280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Common functional architecture to support mission critical services; Stage 2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>
                          <a:effectLst/>
                        </a:rPr>
                        <a:t>23.281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Functional architecture and information flows to support Mission Critical Video (MCVideo); Stage 2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23.282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Functional architecture and information flows to support Mission Critical Data (MCData); Stage 2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>
                          <a:effectLst/>
                        </a:rPr>
                        <a:t>23.283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>
                          <a:effectLst/>
                        </a:rPr>
                        <a:t>Mission Critical Communication Interworking with Land Mobile Radio Systems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23.286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Application layer support for Vehicle-to-Everything (V2X) services; Functional architecture and information flows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23.289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Mission critical services using 5GS; Stage 2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Draft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>
                          <a:effectLst/>
                        </a:rPr>
                        <a:t>23.379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Functional architecture and information flows to support Mission Critical Push To Talk (MCPTT); Stage 2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effectLst/>
                          <a:latin typeface="+mn-lt"/>
                          <a:ea typeface="+mn-ea"/>
                        </a:rPr>
                        <a:t>NO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>
                          <a:effectLst/>
                        </a:rPr>
                        <a:t>23.434</a:t>
                      </a:r>
                      <a:endParaRPr lang="en-IN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Service Enabler Architecture Layer for Verticals (SEAL); Functional architecture and information flows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>
                          <a:effectLst/>
                        </a:rPr>
                        <a:t>NO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23.554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Application architecture for MSGin5G Service; Stage 2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Draft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>
                          <a:effectLst/>
                        </a:rPr>
                        <a:t>NO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23.558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Architecture for enabling Edge Applications (EA)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Draft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>
                          <a:effectLst/>
                        </a:rPr>
                        <a:t>NO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23.700-24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TR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Study on support of the 5GMSG (Message Service for MIoT over 5G System) Service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Draft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>
                          <a:effectLst/>
                        </a:rPr>
                        <a:t>NO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23.744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TR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Study on location enhancements for mission critical services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effectLst/>
                          <a:latin typeface="+mn-lt"/>
                          <a:ea typeface="+mn-ea"/>
                        </a:rPr>
                        <a:t>NO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23.758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TR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Study on application architecture for enabling Edge Applications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23.764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TR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Study on enhancements to application layer support for V2X services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23.774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TR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Study on mission critical services over 5G multicast broadcast system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23.783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TR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Study on Mission Critical (MC) services support over the 5G System (5GS)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Draft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23.774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TR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Study on mission critical services over 5G multicast broadcast system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NO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0028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</a:rPr>
                        <a:t>23.745</a:t>
                      </a:r>
                      <a:endParaRPr lang="en-IN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TR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Study on application layer support for Factories of the Future in 5G network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>
                          <a:effectLst/>
                        </a:rPr>
                        <a:t>Under change control</a:t>
                      </a:r>
                      <a:endParaRPr lang="en-IN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696" marR="8696" marT="8696" marB="869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effectLst/>
                        </a:rPr>
                        <a:t>NO</a:t>
                      </a:r>
                      <a:endParaRPr lang="en-IN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2864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 smtClean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(1/2)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223625" cy="4738776"/>
          </a:xfrm>
        </p:spPr>
        <p:txBody>
          <a:bodyPr/>
          <a:lstStyle/>
          <a:p>
            <a:r>
              <a:rPr lang="en-GB" altLang="fr-FR" sz="2400" dirty="0" smtClean="0"/>
              <a:t> Action</a:t>
            </a:r>
          </a:p>
          <a:p>
            <a:pPr lvl="1"/>
            <a:r>
              <a:rPr lang="en-GB" altLang="fr-FR" sz="2000" dirty="0" smtClean="0"/>
              <a:t>CRs for approval – </a:t>
            </a:r>
            <a:r>
              <a:rPr lang="en-GB" altLang="fr-FR" sz="2000" dirty="0"/>
              <a:t>6</a:t>
            </a:r>
            <a:r>
              <a:rPr lang="en-GB" altLang="fr-FR" sz="2000" dirty="0" smtClean="0"/>
              <a:t> CR packs</a:t>
            </a:r>
          </a:p>
          <a:p>
            <a:pPr lvl="2"/>
            <a:r>
              <a:rPr lang="en-GB" altLang="en-US" dirty="0" smtClean="0"/>
              <a:t>Rel-17 CRs to TS 23.379 for </a:t>
            </a:r>
            <a:r>
              <a:rPr lang="en-GB" altLang="en-US" b="1" dirty="0" smtClean="0"/>
              <a:t>eMONASTERY2</a:t>
            </a:r>
            <a:r>
              <a:rPr lang="en-GB" altLang="en-US" dirty="0" smtClean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SP-210179 </a:t>
            </a:r>
            <a:endParaRPr lang="en-IN" altLang="en-US" dirty="0" smtClean="0">
              <a:solidFill>
                <a:srgbClr val="0000FF"/>
              </a:solidFill>
            </a:endParaRPr>
          </a:p>
          <a:p>
            <a:pPr lvl="2"/>
            <a:r>
              <a:rPr lang="en-GB" altLang="en-US" dirty="0" smtClean="0"/>
              <a:t>Rel-17 CRs to TS 23.280 and 23.379 for </a:t>
            </a:r>
            <a:r>
              <a:rPr lang="en-GB" altLang="en-US" b="1" dirty="0" smtClean="0"/>
              <a:t>enh3MCPTT</a:t>
            </a:r>
            <a:r>
              <a:rPr lang="en-GB" altLang="en-US" dirty="0" smtClean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SP-210180</a:t>
            </a:r>
            <a:endParaRPr lang="en-IN" altLang="en-US" dirty="0" smtClean="0">
              <a:solidFill>
                <a:srgbClr val="0000FF"/>
              </a:solidFill>
            </a:endParaRPr>
          </a:p>
          <a:p>
            <a:pPr lvl="2"/>
            <a:r>
              <a:rPr lang="en-GB" altLang="en-US" dirty="0" smtClean="0"/>
              <a:t>Rel-17 CRs to TS 23.282 for </a:t>
            </a:r>
            <a:r>
              <a:rPr lang="en-GB" altLang="en-US" b="1" dirty="0" smtClean="0"/>
              <a:t>eMCData3</a:t>
            </a:r>
            <a:r>
              <a:rPr lang="en-GB" altLang="en-US" dirty="0" smtClean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SP-210178 </a:t>
            </a:r>
          </a:p>
          <a:p>
            <a:pPr lvl="2"/>
            <a:r>
              <a:rPr lang="en-GB" altLang="en-US" dirty="0"/>
              <a:t>Rel-17 CRs to TS 23.434 for </a:t>
            </a:r>
            <a:r>
              <a:rPr lang="en-GB" altLang="en-US" b="1" dirty="0" err="1"/>
              <a:t>eSEAL</a:t>
            </a:r>
            <a:r>
              <a:rPr lang="en-GB" altLang="en-US" dirty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SP-210181 </a:t>
            </a:r>
            <a:endParaRPr lang="en-GB" altLang="en-US" dirty="0">
              <a:solidFill>
                <a:srgbClr val="0000FF"/>
              </a:solidFill>
            </a:endParaRPr>
          </a:p>
          <a:p>
            <a:pPr lvl="2"/>
            <a:r>
              <a:rPr lang="en-GB" altLang="en-US" dirty="0" smtClean="0"/>
              <a:t>Rel-17 </a:t>
            </a:r>
            <a:r>
              <a:rPr lang="en-GB" altLang="en-US" dirty="0"/>
              <a:t>CRs to TS </a:t>
            </a:r>
            <a:r>
              <a:rPr lang="en-GB" altLang="en-US" dirty="0" smtClean="0"/>
              <a:t>23.286 for </a:t>
            </a:r>
            <a:r>
              <a:rPr lang="en-GB" altLang="en-US" b="1" dirty="0" smtClean="0"/>
              <a:t>eV2XAPP</a:t>
            </a:r>
            <a:r>
              <a:rPr lang="en-GB" altLang="en-US" dirty="0" smtClean="0"/>
              <a:t> </a:t>
            </a:r>
            <a:r>
              <a:rPr lang="en-GB" altLang="en-US" dirty="0"/>
              <a:t>in </a:t>
            </a:r>
            <a:r>
              <a:rPr lang="en-GB" altLang="en-US" dirty="0" smtClean="0">
                <a:solidFill>
                  <a:srgbClr val="0000FF"/>
                </a:solidFill>
              </a:rPr>
              <a:t>SP-210182</a:t>
            </a:r>
          </a:p>
          <a:p>
            <a:pPr lvl="2"/>
            <a:r>
              <a:rPr lang="en-GB" altLang="en-US" dirty="0" smtClean="0"/>
              <a:t>Rel-17 CRs to TS 23.222 for </a:t>
            </a:r>
            <a:r>
              <a:rPr lang="en-GB" altLang="en-US" b="1" dirty="0" smtClean="0"/>
              <a:t>TEI17</a:t>
            </a:r>
            <a:r>
              <a:rPr lang="en-GB" altLang="en-US" dirty="0" smtClean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SP-210183 </a:t>
            </a:r>
            <a:endParaRPr lang="en-IN" altLang="en-US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(2/2)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206468" y="1718983"/>
            <a:ext cx="11601450" cy="4663888"/>
          </a:xfrm>
        </p:spPr>
        <p:txBody>
          <a:bodyPr/>
          <a:lstStyle/>
          <a:p>
            <a:r>
              <a:rPr lang="en-GB" altLang="fr-FR" sz="2400" dirty="0" smtClean="0"/>
              <a:t>Information</a:t>
            </a:r>
          </a:p>
          <a:p>
            <a:pPr lvl="1"/>
            <a:r>
              <a:rPr lang="en-GB" altLang="fr-FR" sz="2000" dirty="0" smtClean="0"/>
              <a:t>Technical Reports/Specifications</a:t>
            </a:r>
          </a:p>
          <a:p>
            <a:pPr lvl="2"/>
            <a:r>
              <a:rPr lang="en-IN" altLang="fr-FR" b="1" dirty="0" smtClean="0"/>
              <a:t>MCOver5GS - </a:t>
            </a:r>
            <a:r>
              <a:rPr lang="en-IN" altLang="fr-FR" dirty="0" smtClean="0"/>
              <a:t>Presentation of TS 23.289 v1.0.0 for information in </a:t>
            </a:r>
            <a:r>
              <a:rPr lang="en-IN" altLang="fr-FR" dirty="0" smtClean="0">
                <a:solidFill>
                  <a:srgbClr val="0000FF"/>
                </a:solidFill>
              </a:rPr>
              <a:t>SP-210176</a:t>
            </a:r>
          </a:p>
          <a:p>
            <a:r>
              <a:rPr lang="en-GB" altLang="fr-FR" sz="2400" dirty="0" smtClean="0"/>
              <a:t>Action</a:t>
            </a:r>
          </a:p>
          <a:p>
            <a:pPr lvl="1"/>
            <a:r>
              <a:rPr lang="en-US" altLang="en-US" sz="2000" dirty="0" smtClean="0"/>
              <a:t>Technical Reports/Specifications</a:t>
            </a:r>
          </a:p>
          <a:p>
            <a:pPr lvl="2"/>
            <a:r>
              <a:rPr lang="en-IN" altLang="fr-FR" b="1" dirty="0"/>
              <a:t>FS_5GMARCH - </a:t>
            </a:r>
            <a:r>
              <a:rPr lang="en-IN" altLang="fr-FR" dirty="0"/>
              <a:t>Presentation of </a:t>
            </a:r>
            <a:r>
              <a:rPr lang="en-IN" altLang="fr-FR" dirty="0" smtClean="0"/>
              <a:t>TR </a:t>
            </a:r>
            <a:r>
              <a:rPr lang="en-IN" altLang="fr-FR" dirty="0"/>
              <a:t>23.700-24 v2.0.0 for approval in </a:t>
            </a:r>
            <a:r>
              <a:rPr lang="en-IN" altLang="fr-FR" dirty="0">
                <a:solidFill>
                  <a:srgbClr val="0000FF"/>
                </a:solidFill>
              </a:rPr>
              <a:t>SP-210173</a:t>
            </a:r>
            <a:endParaRPr lang="en-IN" altLang="fr-FR" b="1" dirty="0" smtClean="0"/>
          </a:p>
          <a:p>
            <a:pPr lvl="2"/>
            <a:r>
              <a:rPr lang="en-IN" altLang="fr-FR" b="1" dirty="0" smtClean="0"/>
              <a:t>FS_UASAPP </a:t>
            </a:r>
            <a:r>
              <a:rPr lang="en-IN" altLang="fr-FR" b="1" dirty="0"/>
              <a:t>- </a:t>
            </a:r>
            <a:r>
              <a:rPr lang="en-IN" altLang="fr-FR" dirty="0"/>
              <a:t>Presentation of </a:t>
            </a:r>
            <a:r>
              <a:rPr lang="en-IN" altLang="fr-FR" dirty="0" smtClean="0"/>
              <a:t>TR 23.755 v2.0.0 </a:t>
            </a:r>
            <a:r>
              <a:rPr lang="en-IN" altLang="fr-FR" dirty="0"/>
              <a:t>for </a:t>
            </a:r>
            <a:r>
              <a:rPr lang="en-IN" altLang="fr-FR" dirty="0" smtClean="0"/>
              <a:t>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SP-210174</a:t>
            </a:r>
          </a:p>
          <a:p>
            <a:pPr lvl="2"/>
            <a:r>
              <a:rPr lang="en-IN" altLang="fr-FR" b="1" dirty="0" smtClean="0"/>
              <a:t>EDGEAPP </a:t>
            </a:r>
            <a:r>
              <a:rPr lang="en-IN" altLang="fr-FR" b="1" dirty="0"/>
              <a:t>- </a:t>
            </a:r>
            <a:r>
              <a:rPr lang="en-IN" altLang="fr-FR" dirty="0"/>
              <a:t>Presentation of TS </a:t>
            </a:r>
            <a:r>
              <a:rPr lang="en-IN" altLang="fr-FR" dirty="0" smtClean="0"/>
              <a:t>23.558 </a:t>
            </a:r>
            <a:r>
              <a:rPr lang="en-IN" altLang="fr-FR" dirty="0"/>
              <a:t>v2.0.0 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SP-210175</a:t>
            </a:r>
          </a:p>
          <a:p>
            <a:pPr lvl="1"/>
            <a:r>
              <a:rPr lang="en-GB" altLang="fr-FR" sz="2000" dirty="0"/>
              <a:t>Study-item (s)</a:t>
            </a:r>
          </a:p>
          <a:p>
            <a:pPr lvl="2"/>
            <a:r>
              <a:rPr lang="en-IN" altLang="fr-FR" b="1" dirty="0" smtClean="0"/>
              <a:t>FS_NSCALE </a:t>
            </a:r>
            <a:r>
              <a:rPr lang="en-IN" altLang="fr-FR" b="1" dirty="0"/>
              <a:t>- </a:t>
            </a:r>
            <a:r>
              <a:rPr lang="en-IN" altLang="fr-FR" dirty="0" smtClean="0"/>
              <a:t>New </a:t>
            </a:r>
            <a:r>
              <a:rPr lang="en-IN" altLang="fr-FR" dirty="0"/>
              <a:t>SID </a:t>
            </a:r>
            <a:r>
              <a:rPr lang="en-GB" dirty="0"/>
              <a:t>Study on Network Slice Capability Exposure for Application Layer Enablement</a:t>
            </a:r>
            <a:r>
              <a:rPr lang="en-GB" dirty="0" smtClean="0"/>
              <a:t> </a:t>
            </a:r>
            <a:r>
              <a:rPr lang="en-IN" altLang="fr-FR" dirty="0" smtClean="0"/>
              <a:t>in </a:t>
            </a:r>
            <a:r>
              <a:rPr lang="en-IN" altLang="fr-FR" dirty="0" smtClean="0">
                <a:solidFill>
                  <a:srgbClr val="0000FF"/>
                </a:solidFill>
              </a:rPr>
              <a:t>SP-210177</a:t>
            </a:r>
            <a:r>
              <a:rPr lang="en-IN" altLang="fr-FR" dirty="0" smtClean="0"/>
              <a:t> </a:t>
            </a:r>
            <a:r>
              <a:rPr lang="en-IN" altLang="fr-FR" dirty="0" smtClean="0"/>
              <a:t>for approval</a:t>
            </a:r>
            <a:endParaRPr lang="en-IN" altLang="fr-FR" dirty="0"/>
          </a:p>
          <a:p>
            <a:pPr lvl="1"/>
            <a:r>
              <a:rPr lang="en-GB" altLang="fr-FR" sz="2000" dirty="0" smtClean="0"/>
              <a:t>SA6 </a:t>
            </a:r>
            <a:r>
              <a:rPr lang="en-GB" altLang="fr-FR" sz="2000" dirty="0" err="1" smtClean="0"/>
              <a:t>ToR</a:t>
            </a:r>
            <a:r>
              <a:rPr lang="en-GB" altLang="fr-FR" sz="2000" dirty="0" smtClean="0"/>
              <a:t> update</a:t>
            </a:r>
            <a:endParaRPr lang="en-GB" altLang="fr-FR" sz="2000" dirty="0"/>
          </a:p>
          <a:p>
            <a:pPr lvl="2"/>
            <a:r>
              <a:rPr lang="en-IN" altLang="fr-FR" dirty="0" smtClean="0"/>
              <a:t>SA6 </a:t>
            </a:r>
            <a:r>
              <a:rPr lang="en-IN" altLang="fr-FR" dirty="0" err="1" smtClean="0"/>
              <a:t>ToR</a:t>
            </a:r>
            <a:r>
              <a:rPr lang="en-IN" altLang="fr-FR" dirty="0" smtClean="0"/>
              <a:t> 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SP-210172</a:t>
            </a:r>
            <a:endParaRPr lang="en-IN" altLang="fr-FR" dirty="0">
              <a:solidFill>
                <a:srgbClr val="0000FF"/>
              </a:solidFill>
            </a:endParaRPr>
          </a:p>
          <a:p>
            <a:pPr marL="914400" lvl="2" indent="0">
              <a:buNone/>
            </a:pPr>
            <a:endParaRPr lang="en-IN" altLang="fr-FR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/>
          </p:cNvSpPr>
          <p:nvPr>
            <p:ph type="title"/>
          </p:nvPr>
        </p:nvSpPr>
        <p:spPr>
          <a:xfrm>
            <a:off x="179294" y="3218050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 smtClean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4172926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031994"/>
              </p:ext>
            </p:extLst>
          </p:nvPr>
        </p:nvGraphicFramePr>
        <p:xfrm>
          <a:off x="620432" y="2297673"/>
          <a:ext cx="10771188" cy="180023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772512"/>
                <a:gridCol w="1692537"/>
                <a:gridCol w="5433614"/>
                <a:gridCol w="1872525"/>
              </a:tblGrid>
              <a:tr h="488943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Work-Item</a:t>
                      </a:r>
                      <a:endParaRPr lang="en-US" sz="1800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Number of CRs</a:t>
                      </a:r>
                      <a:endParaRPr lang="en-US" sz="1800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Description</a:t>
                      </a:r>
                      <a:endParaRPr lang="en-US" sz="1800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CRs</a:t>
                      </a:r>
                      <a:r>
                        <a:rPr lang="en-US" sz="1800" baseline="0" dirty="0" smtClean="0"/>
                        <a:t> to SA#91</a:t>
                      </a:r>
                      <a:endParaRPr lang="en-US" sz="1800" dirty="0"/>
                    </a:p>
                  </a:txBody>
                  <a:tcPr marL="91452" marR="91452" marT="45751" marB="45751"/>
                </a:tc>
              </a:tr>
              <a:tr h="1311296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eCAPIF</a:t>
                      </a:r>
                      <a:r>
                        <a:rPr lang="en-US" sz="1600" dirty="0" smtClean="0"/>
                        <a:t> (23.222)</a:t>
                      </a:r>
                      <a:endParaRPr lang="en-US" sz="1600" b="1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</a:t>
                      </a:r>
                      <a:endParaRPr lang="en-US" sz="1600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600" kern="1200" dirty="0" smtClean="0">
                          <a:effectLst/>
                        </a:rPr>
                        <a:t>Clarification of Service-based interfaces interaction within CAPIF</a:t>
                      </a:r>
                      <a:endParaRPr lang="en-US" sz="1600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r>
                        <a:rPr lang="en-GB" altLang="en-US" sz="1800" dirty="0" smtClean="0">
                          <a:solidFill>
                            <a:srgbClr val="0066FF"/>
                          </a:solidFill>
                        </a:rPr>
                        <a:t>SP-210183</a:t>
                      </a:r>
                      <a:endParaRPr lang="en-US" sz="1800" dirty="0">
                        <a:solidFill>
                          <a:srgbClr val="0066FF"/>
                        </a:solidFill>
                      </a:endParaRPr>
                    </a:p>
                  </a:txBody>
                  <a:tcPr marL="91452" marR="91452" marT="45751" marB="45751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0474"/>
            <a:ext cx="10515600" cy="1325563"/>
          </a:xfrm>
        </p:spPr>
        <p:txBody>
          <a:bodyPr/>
          <a:lstStyle/>
          <a:p>
            <a:r>
              <a:rPr lang="en-US" dirty="0" smtClean="0"/>
              <a:t>TEI17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7775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Rel-16 Corrections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9481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838200" y="53576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SA6 Officials</a:t>
            </a:r>
            <a:endParaRPr lang="en-GB" altLang="en-US" dirty="0" smtClean="0"/>
          </a:p>
        </p:txBody>
      </p:sp>
      <p:sp>
        <p:nvSpPr>
          <p:cNvPr id="8195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721658" y="1790420"/>
            <a:ext cx="9193213" cy="4292133"/>
          </a:xfrm>
        </p:spPr>
        <p:txBody>
          <a:bodyPr/>
          <a:lstStyle/>
          <a:p>
            <a:pPr>
              <a:defRPr/>
            </a:pPr>
            <a:r>
              <a:rPr lang="en-GB" dirty="0"/>
              <a:t> Chairman: </a:t>
            </a:r>
          </a:p>
          <a:p>
            <a:pPr lvl="1">
              <a:defRPr/>
            </a:pPr>
            <a:r>
              <a:rPr lang="en-GB" dirty="0">
                <a:solidFill>
                  <a:srgbClr val="0000FF"/>
                </a:solidFill>
              </a:rPr>
              <a:t>Mr. Suresh </a:t>
            </a:r>
            <a:r>
              <a:rPr lang="en-GB" dirty="0" err="1">
                <a:solidFill>
                  <a:srgbClr val="0000FF"/>
                </a:solidFill>
              </a:rPr>
              <a:t>Chitturi</a:t>
            </a:r>
            <a:r>
              <a:rPr lang="en-GB" dirty="0">
                <a:solidFill>
                  <a:srgbClr val="0000FF"/>
                </a:solidFill>
              </a:rPr>
              <a:t>	Samsung Electronics Co. Ltd / TTA</a:t>
            </a:r>
            <a:r>
              <a:rPr lang="en-GB" baseline="30000" dirty="0">
                <a:solidFill>
                  <a:srgbClr val="C00000"/>
                </a:solidFill>
              </a:rPr>
              <a:t>1</a:t>
            </a:r>
          </a:p>
          <a:p>
            <a:pPr>
              <a:defRPr/>
            </a:pPr>
            <a:r>
              <a:rPr lang="en-GB" dirty="0"/>
              <a:t> Vice Chairmen: </a:t>
            </a:r>
          </a:p>
          <a:p>
            <a:pPr lvl="1">
              <a:defRPr/>
            </a:pPr>
            <a:r>
              <a:rPr lang="en-GB" dirty="0"/>
              <a:t>Mr. Alan Soloway	Qualcomm Incorporated / </a:t>
            </a:r>
            <a:r>
              <a:rPr lang="en-GB" dirty="0" smtClean="0"/>
              <a:t>ATIS</a:t>
            </a:r>
            <a:r>
              <a:rPr lang="en-GB" baseline="30000" dirty="0" smtClean="0">
                <a:solidFill>
                  <a:srgbClr val="C00000"/>
                </a:solidFill>
              </a:rPr>
              <a:t>2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Mr</a:t>
            </a:r>
            <a:r>
              <a:rPr lang="en-GB" dirty="0"/>
              <a:t>. </a:t>
            </a:r>
            <a:r>
              <a:rPr lang="en-GB" dirty="0" smtClean="0"/>
              <a:t>Jukka Vialen</a:t>
            </a:r>
            <a:r>
              <a:rPr lang="en-GB" dirty="0"/>
              <a:t>	</a:t>
            </a:r>
            <a:r>
              <a:rPr lang="en-GB" dirty="0" smtClean="0"/>
              <a:t>	Airbus DS SLC </a:t>
            </a:r>
            <a:r>
              <a:rPr lang="en-GB" dirty="0"/>
              <a:t>/ </a:t>
            </a:r>
            <a:r>
              <a:rPr lang="en-GB" dirty="0" smtClean="0"/>
              <a:t>ETSI</a:t>
            </a:r>
            <a:r>
              <a:rPr lang="en-GB" baseline="30000" dirty="0">
                <a:solidFill>
                  <a:srgbClr val="C00000"/>
                </a:solidFill>
              </a:rPr>
              <a:t>3</a:t>
            </a:r>
            <a:endParaRPr lang="en-GB" baseline="30000" dirty="0" smtClean="0">
              <a:solidFill>
                <a:srgbClr val="C00000"/>
              </a:solidFill>
            </a:endParaRPr>
          </a:p>
          <a:p>
            <a:pPr lvl="1">
              <a:defRPr/>
            </a:pPr>
            <a:endParaRPr lang="en-GB" baseline="30000" dirty="0" smtClean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GB" dirty="0" smtClean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Bernt </a:t>
            </a:r>
            <a:r>
              <a:rPr lang="en-GB" dirty="0"/>
              <a:t>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6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Re-elected by acclamation in February 2020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Elected for the first term in April 2018 (</a:t>
            </a:r>
            <a:r>
              <a:rPr lang="en-GB" sz="1800" dirty="0" smtClean="0">
                <a:solidFill>
                  <a:srgbClr val="FF0000"/>
                </a:solidFill>
              </a:rPr>
              <a:t>election to be held at SA6#42-BIS-e</a:t>
            </a:r>
            <a:r>
              <a:rPr lang="en-GB" sz="1800" dirty="0" smtClean="0"/>
              <a:t>)</a:t>
            </a:r>
            <a:endParaRPr lang="en-GB" sz="18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/>
              <a:t> Elected for the first term in February </a:t>
            </a:r>
            <a:r>
              <a:rPr lang="en-GB" sz="1800" dirty="0" smtClean="0"/>
              <a:t>2019 </a:t>
            </a:r>
            <a:r>
              <a:rPr lang="en-GB" sz="1800" dirty="0"/>
              <a:t>(</a:t>
            </a:r>
            <a:r>
              <a:rPr lang="en-GB" sz="1800" dirty="0">
                <a:solidFill>
                  <a:srgbClr val="FF0000"/>
                </a:solidFill>
              </a:rPr>
              <a:t>election to be held </a:t>
            </a:r>
            <a:r>
              <a:rPr lang="en-GB" sz="1800" dirty="0" smtClean="0">
                <a:solidFill>
                  <a:srgbClr val="FF0000"/>
                </a:solidFill>
              </a:rPr>
              <a:t>at SA6#42-BIS-e</a:t>
            </a:r>
            <a:r>
              <a:rPr lang="en-GB" sz="1800" dirty="0" smtClean="0"/>
              <a:t>)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7753710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 smtClean="0"/>
              <a:t>Executive Summary – Q1/2021</a:t>
            </a:r>
            <a:endParaRPr lang="en-GB" altLang="en-US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14375" y="1451736"/>
            <a:ext cx="9879012" cy="4689101"/>
          </a:xfrm>
        </p:spPr>
        <p:txBody>
          <a:bodyPr/>
          <a:lstStyle/>
          <a:p>
            <a:r>
              <a:rPr lang="en-US" altLang="en-US" sz="2000" dirty="0" smtClean="0"/>
              <a:t> Two e-meetings in Q1/2021</a:t>
            </a:r>
            <a:endParaRPr lang="en-US" altLang="en-US" sz="1800" dirty="0" smtClean="0"/>
          </a:p>
          <a:p>
            <a:pPr lvl="1"/>
            <a:r>
              <a:rPr lang="en-US" altLang="en-US" sz="1600" b="1" dirty="0" smtClean="0"/>
              <a:t>SA6#41-e, 18</a:t>
            </a:r>
            <a:r>
              <a:rPr lang="en-US" altLang="en-US" sz="1600" b="1" baseline="30000" dirty="0" smtClean="0"/>
              <a:t>th</a:t>
            </a:r>
            <a:r>
              <a:rPr lang="en-US" altLang="en-US" sz="1600" b="1" dirty="0" smtClean="0"/>
              <a:t> – 26</a:t>
            </a:r>
            <a:r>
              <a:rPr lang="en-US" altLang="en-US" sz="1600" b="1" baseline="30000" dirty="0" smtClean="0"/>
              <a:t>th</a:t>
            </a:r>
            <a:r>
              <a:rPr lang="en-US" altLang="en-US" sz="1600" b="1" dirty="0" smtClean="0"/>
              <a:t> January</a:t>
            </a:r>
            <a:r>
              <a:rPr lang="en-US" altLang="en-US" sz="1600" dirty="0" smtClean="0"/>
              <a:t> (</a:t>
            </a:r>
            <a:r>
              <a:rPr lang="en-US" altLang="en-US" sz="1600" dirty="0"/>
              <a:t>7</a:t>
            </a:r>
            <a:r>
              <a:rPr lang="en-US" altLang="en-US" sz="1600" dirty="0" smtClean="0"/>
              <a:t> working days, 12 conference calls)</a:t>
            </a:r>
          </a:p>
          <a:p>
            <a:pPr lvl="1"/>
            <a:r>
              <a:rPr lang="en-US" altLang="en-US" sz="1600" b="1" dirty="0" smtClean="0"/>
              <a:t>SA6#42-e, 01</a:t>
            </a:r>
            <a:r>
              <a:rPr lang="en-US" altLang="en-US" sz="1600" b="1" baseline="30000" dirty="0" smtClean="0"/>
              <a:t>st</a:t>
            </a:r>
            <a:r>
              <a:rPr lang="en-US" altLang="en-US" sz="1600" b="1" dirty="0" smtClean="0"/>
              <a:t> – 09</a:t>
            </a:r>
            <a:r>
              <a:rPr lang="en-US" altLang="en-US" sz="1600" b="1" baseline="30000" dirty="0" smtClean="0"/>
              <a:t>th</a:t>
            </a:r>
            <a:r>
              <a:rPr lang="en-US" altLang="en-US" sz="1600" b="1" dirty="0" smtClean="0"/>
              <a:t> March </a:t>
            </a:r>
            <a:r>
              <a:rPr lang="en-US" altLang="en-US" sz="1600" dirty="0" smtClean="0"/>
              <a:t>(7 working days, 13 conference calls)</a:t>
            </a:r>
          </a:p>
          <a:p>
            <a:r>
              <a:rPr lang="en-US" altLang="en-US" sz="2000" dirty="0" smtClean="0"/>
              <a:t>Good progress continues on all Rel-17 activities </a:t>
            </a:r>
          </a:p>
          <a:p>
            <a:pPr lvl="1"/>
            <a:r>
              <a:rPr lang="en-US" altLang="en-US" sz="1800" dirty="0" smtClean="0"/>
              <a:t>Work-items (</a:t>
            </a:r>
            <a:r>
              <a:rPr lang="en-US" altLang="en-US" sz="1800" b="1" dirty="0" smtClean="0"/>
              <a:t>10 active WIDs</a:t>
            </a:r>
            <a:r>
              <a:rPr lang="en-US" altLang="en-US" sz="1800" dirty="0" smtClean="0"/>
              <a:t>)</a:t>
            </a:r>
          </a:p>
          <a:p>
            <a:pPr lvl="2"/>
            <a:r>
              <a:rPr lang="en-US" altLang="en-US" sz="1600" dirty="0" smtClean="0"/>
              <a:t>eMONASTERY2 and MCIOPS remain 100% complete. 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Steady progress on all remaining WIDs</a:t>
            </a:r>
          </a:p>
          <a:p>
            <a:pPr lvl="2"/>
            <a:r>
              <a:rPr lang="en-US" altLang="en-US" sz="1600" dirty="0" smtClean="0"/>
              <a:t>MCOver5GS (65% complete) – TS 23.289 sent for information</a:t>
            </a:r>
          </a:p>
          <a:p>
            <a:pPr lvl="2"/>
            <a:r>
              <a:rPr lang="en-US" altLang="en-US" sz="1600" dirty="0" smtClean="0"/>
              <a:t>EDGEAPP (95% complete) – TS 23.558 for approval</a:t>
            </a:r>
          </a:p>
          <a:p>
            <a:pPr lvl="2"/>
            <a:r>
              <a:rPr lang="en-US" altLang="en-US" sz="1600" dirty="0" smtClean="0"/>
              <a:t>Working agreement established for approval of </a:t>
            </a:r>
            <a:r>
              <a:rPr lang="en-US" altLang="en-US" sz="1600" dirty="0" err="1" smtClean="0"/>
              <a:t>pCR</a:t>
            </a:r>
            <a:r>
              <a:rPr lang="en-US" altLang="en-US" sz="1600" dirty="0" smtClean="0"/>
              <a:t> in </a:t>
            </a:r>
            <a:r>
              <a:rPr lang="en-US" altLang="en-US" sz="1600" dirty="0" smtClean="0"/>
              <a:t>S6-210730 (EDGEAPP)</a:t>
            </a:r>
            <a:endParaRPr lang="en-US" altLang="en-US" sz="1600" dirty="0" smtClean="0"/>
          </a:p>
          <a:p>
            <a:pPr lvl="3"/>
            <a:r>
              <a:rPr lang="en-US" altLang="en-US" sz="1400" dirty="0" smtClean="0"/>
              <a:t>Show of hands </a:t>
            </a:r>
            <a:r>
              <a:rPr lang="en-US" altLang="en-US" sz="1400" dirty="0" smtClean="0"/>
              <a:t>result: 11 </a:t>
            </a:r>
            <a:r>
              <a:rPr lang="en-US" altLang="en-US" sz="1400" dirty="0" smtClean="0"/>
              <a:t>vs. 5. Any challenge to be handled at next SA6 meeting (April 12-20).</a:t>
            </a:r>
          </a:p>
          <a:p>
            <a:pPr lvl="1"/>
            <a:r>
              <a:rPr lang="en-US" altLang="en-US" sz="1800" dirty="0" smtClean="0"/>
              <a:t>Studies (</a:t>
            </a:r>
            <a:r>
              <a:rPr lang="en-US" altLang="en-US" sz="1800" b="1" dirty="0"/>
              <a:t>5</a:t>
            </a:r>
            <a:r>
              <a:rPr lang="en-US" altLang="en-US" sz="1800" b="1" dirty="0" smtClean="0"/>
              <a:t> active SIDs)</a:t>
            </a:r>
            <a:endParaRPr lang="en-US" altLang="en-US" sz="1800" dirty="0" smtClean="0"/>
          </a:p>
          <a:p>
            <a:pPr lvl="2"/>
            <a:r>
              <a:rPr lang="en-US" altLang="en-US" sz="1600" dirty="0" smtClean="0"/>
              <a:t>FS_UASAPP (100%) – TR 23.755 sent for approval</a:t>
            </a:r>
          </a:p>
          <a:p>
            <a:pPr lvl="2"/>
            <a:r>
              <a:rPr lang="en-US" altLang="en-US" sz="1600" dirty="0" smtClean="0"/>
              <a:t>FS_5GMARCH (95%) – TR 23.700-24 sent for approval</a:t>
            </a:r>
          </a:p>
          <a:p>
            <a:r>
              <a:rPr lang="en-US" altLang="en-US" sz="2000" dirty="0" smtClean="0"/>
              <a:t>Updated SA6 </a:t>
            </a:r>
            <a:r>
              <a:rPr lang="en-US" altLang="en-US" sz="2000" dirty="0" err="1" smtClean="0"/>
              <a:t>ToR</a:t>
            </a:r>
            <a:r>
              <a:rPr lang="en-US" altLang="en-US" sz="2000" dirty="0" smtClean="0"/>
              <a:t> in </a:t>
            </a:r>
            <a:r>
              <a:rPr lang="en-US" altLang="en-US" sz="2000" dirty="0" smtClean="0">
                <a:solidFill>
                  <a:srgbClr val="0000FF"/>
                </a:solidFill>
              </a:rPr>
              <a:t>SP-210172 (S6-210332)</a:t>
            </a:r>
            <a:endParaRPr lang="en-US" altLang="en-US" sz="2000" dirty="0" smtClean="0"/>
          </a:p>
          <a:p>
            <a:r>
              <a:rPr lang="en-US" altLang="en-US" sz="2000" dirty="0" smtClean="0"/>
              <a:t>Rel-18 discussions initiated</a:t>
            </a:r>
          </a:p>
          <a:p>
            <a:pPr lvl="1"/>
            <a:r>
              <a:rPr lang="en-US" altLang="en-US" sz="1600" dirty="0" smtClean="0"/>
              <a:t>Agreed to new SID (FS_NSCALE) in </a:t>
            </a:r>
            <a:r>
              <a:rPr lang="en-US" altLang="en-US" sz="1600" dirty="0" smtClean="0">
                <a:solidFill>
                  <a:srgbClr val="0000FF"/>
                </a:solidFill>
              </a:rPr>
              <a:t>SP-210177</a:t>
            </a:r>
            <a:r>
              <a:rPr lang="en-US" altLang="en-US" sz="1600" dirty="0" smtClean="0"/>
              <a:t>, to be scheduled only in Q3/2021</a:t>
            </a: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61020"/>
            <a:ext cx="9604375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SA6#41-e	18-26 January 2021</a:t>
            </a:r>
          </a:p>
          <a:p>
            <a:pPr lvl="1"/>
            <a:r>
              <a:rPr lang="en-GB" altLang="fr-FR" sz="1800" dirty="0" smtClean="0"/>
              <a:t>Online e-meeting</a:t>
            </a:r>
          </a:p>
          <a:p>
            <a:pPr lvl="1"/>
            <a:r>
              <a:rPr lang="en-GB" altLang="fr-FR" sz="1800" b="1" dirty="0"/>
              <a:t>4</a:t>
            </a:r>
            <a:r>
              <a:rPr lang="en-GB" altLang="fr-FR" sz="1800" b="1" dirty="0" smtClean="0"/>
              <a:t> formal conference calls, </a:t>
            </a:r>
            <a:r>
              <a:rPr lang="en-GB" altLang="fr-FR" sz="1800" b="1" dirty="0"/>
              <a:t>8</a:t>
            </a:r>
            <a:r>
              <a:rPr lang="en-GB" altLang="fr-FR" sz="1800" b="1" dirty="0" smtClean="0"/>
              <a:t> 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SA6#41-e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190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369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(~680 including DRAFT revisions)</a:t>
            </a:r>
          </a:p>
          <a:p>
            <a:pPr lvl="1"/>
            <a:r>
              <a:rPr lang="en-GB" altLang="fr-FR" sz="1800" dirty="0" smtClean="0"/>
              <a:t>40 CRs (including revisions)</a:t>
            </a:r>
          </a:p>
          <a:p>
            <a:pPr lvl="2"/>
            <a:r>
              <a:rPr lang="en-GB" altLang="fr-FR" sz="1600" dirty="0" smtClean="0"/>
              <a:t>15 agreed (</a:t>
            </a:r>
            <a:r>
              <a:rPr lang="en-GB" altLang="fr-FR" sz="1600" dirty="0"/>
              <a:t>0</a:t>
            </a:r>
            <a:r>
              <a:rPr lang="en-GB" altLang="fr-FR" sz="1600" dirty="0" smtClean="0"/>
              <a:t> for Rel-16, 15 for Rel-17), 5 postponed, 2 not pursued</a:t>
            </a:r>
          </a:p>
          <a:p>
            <a:pPr lvl="1"/>
            <a:r>
              <a:rPr lang="en-GB" altLang="fr-FR" sz="1800" dirty="0" smtClean="0"/>
              <a:t>277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102 approved, 2 merged, 30 postponed</a:t>
            </a:r>
          </a:p>
          <a:p>
            <a:pPr lvl="1"/>
            <a:r>
              <a:rPr lang="en-GB" altLang="fr-FR" sz="1800" dirty="0" smtClean="0"/>
              <a:t>10 incoming LSs, 6 outgoing LSs</a:t>
            </a:r>
          </a:p>
          <a:p>
            <a:pPr lvl="1"/>
            <a:r>
              <a:rPr lang="en-GB" altLang="fr-FR" sz="1800" dirty="0" smtClean="0"/>
              <a:t>Time allocation: Rel-16: none; Rel-17: 100%</a:t>
            </a:r>
          </a:p>
          <a:p>
            <a:r>
              <a:rPr lang="en-GB" altLang="fr-FR" sz="2000" b="1" dirty="0" smtClean="0"/>
              <a:t>Conference calls (pre-SA6#41-e)</a:t>
            </a:r>
          </a:p>
          <a:p>
            <a:pPr lvl="1"/>
            <a:r>
              <a:rPr lang="en-GB" altLang="fr-FR" sz="1600" b="1" dirty="0" smtClean="0"/>
              <a:t>1 informal conference call </a:t>
            </a:r>
            <a:r>
              <a:rPr lang="en-GB" altLang="fr-FR" sz="1600" dirty="0" smtClean="0"/>
              <a:t>(Jan 07 – EDGEAPP)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</a:t>
            </a:r>
            <a:r>
              <a:rPr lang="en-GB" altLang="fr-FR" dirty="0" smtClean="0"/>
              <a:t>meetings -1/2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2279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20679"/>
            <a:ext cx="9928412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SA6#42-e	01-09 March 2021</a:t>
            </a:r>
          </a:p>
          <a:p>
            <a:pPr lvl="1"/>
            <a:r>
              <a:rPr lang="en-GB" altLang="fr-FR" sz="1800" dirty="0"/>
              <a:t>Online e-meeting</a:t>
            </a:r>
          </a:p>
          <a:p>
            <a:pPr lvl="1"/>
            <a:r>
              <a:rPr lang="en-GB" altLang="fr-FR" sz="1800" b="1" dirty="0"/>
              <a:t>4 formal conference calls, </a:t>
            </a:r>
            <a:r>
              <a:rPr lang="en-GB" altLang="fr-FR" sz="1800" b="1" dirty="0" smtClean="0"/>
              <a:t>9 </a:t>
            </a:r>
            <a:r>
              <a:rPr lang="en-GB" altLang="fr-FR" sz="1800" b="1" dirty="0"/>
              <a:t>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SA6#42-e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207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364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(~650 including DRAFT revisions)</a:t>
            </a:r>
          </a:p>
          <a:p>
            <a:pPr lvl="1"/>
            <a:r>
              <a:rPr lang="en-GB" altLang="fr-FR" sz="1800" dirty="0" smtClean="0"/>
              <a:t> 48 CRs (including revisions)</a:t>
            </a:r>
          </a:p>
          <a:p>
            <a:pPr lvl="2"/>
            <a:r>
              <a:rPr lang="en-GB" altLang="fr-FR" sz="1600" dirty="0" smtClean="0"/>
              <a:t>16 agreed (0 for Rel-16, 16 for Rel-17), 10 postponed, 0 not pursued</a:t>
            </a:r>
          </a:p>
          <a:p>
            <a:pPr lvl="1"/>
            <a:r>
              <a:rPr lang="en-GB" altLang="fr-FR" sz="1800" dirty="0" smtClean="0"/>
              <a:t>270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105 approved, 15 merged, 29 postponed</a:t>
            </a:r>
          </a:p>
          <a:p>
            <a:pPr lvl="1"/>
            <a:r>
              <a:rPr lang="en-GB" altLang="fr-FR" sz="1800" dirty="0"/>
              <a:t>5</a:t>
            </a:r>
            <a:r>
              <a:rPr lang="en-GB" altLang="fr-FR" sz="1800" dirty="0" smtClean="0"/>
              <a:t> incoming LSs, 3 outgoing LSs</a:t>
            </a:r>
          </a:p>
          <a:p>
            <a:pPr lvl="1"/>
            <a:r>
              <a:rPr lang="en-GB" altLang="fr-FR" sz="1800" dirty="0" smtClean="0"/>
              <a:t>Time allocation: Rel-16: none; Rel-17: 100%</a:t>
            </a:r>
          </a:p>
          <a:p>
            <a:r>
              <a:rPr lang="en-GB" altLang="fr-FR" sz="2000" b="1" dirty="0" smtClean="0"/>
              <a:t>Conference calls (pre-SA6#42-e)</a:t>
            </a:r>
          </a:p>
          <a:p>
            <a:pPr lvl="1"/>
            <a:r>
              <a:rPr lang="en-GB" altLang="fr-FR" sz="1600" b="1" dirty="0"/>
              <a:t>3</a:t>
            </a:r>
            <a:r>
              <a:rPr lang="en-GB" altLang="fr-FR" sz="1600" b="1" dirty="0" smtClean="0"/>
              <a:t> informal conference calls </a:t>
            </a:r>
            <a:r>
              <a:rPr lang="en-GB" altLang="fr-FR" sz="1600" dirty="0" smtClean="0"/>
              <a:t>(Feb 04 – EDGEAPP, Feb 08 – MC/5GMARCH, Feb 10 – FS_NSCALE/EDGEAPP)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4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</a:t>
            </a:r>
            <a:r>
              <a:rPr lang="en-GB" altLang="fr-FR" dirty="0" smtClean="0"/>
              <a:t>meetings -2/2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682322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of </a:t>
            </a:r>
            <a:r>
              <a:rPr lang="fr-FR" altLang="fr-FR" dirty="0" err="1" smtClean="0"/>
              <a:t>Tdocs</a:t>
            </a:r>
            <a:r>
              <a:rPr lang="fr-FR" altLang="fr-FR" dirty="0" smtClean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8587461"/>
              </p:ext>
            </p:extLst>
          </p:nvPr>
        </p:nvGraphicFramePr>
        <p:xfrm>
          <a:off x="1318260" y="2160588"/>
          <a:ext cx="9814560" cy="369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0" name="Worksheet" r:id="rId3" imgW="9064043" imgH="4884310" progId="Excel.Sheet.8">
                  <p:embed/>
                </p:oleObj>
              </mc:Choice>
              <mc:Fallback>
                <p:oleObj name="Worksheet" r:id="rId3" imgW="9064043" imgH="4884310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8260" y="2160588"/>
                        <a:ext cx="9814560" cy="369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 bwMode="auto">
          <a:xfrm>
            <a:off x="1449388" y="1918153"/>
            <a:ext cx="2648480" cy="242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Rel-14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078024" y="1918153"/>
            <a:ext cx="2216943" cy="2428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294967" y="1918153"/>
            <a:ext cx="2082800" cy="24288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8377766" y="1919741"/>
            <a:ext cx="2595033" cy="2413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56425" y="6053591"/>
            <a:ext cx="45672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50" b="1" dirty="0">
                <a:solidFill>
                  <a:srgbClr val="FF0000"/>
                </a:solidFill>
              </a:rPr>
              <a:t>* Statistics do not account for DRAFT revisions during e-meetings</a:t>
            </a:r>
          </a:p>
        </p:txBody>
      </p:sp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3860118"/>
              </p:ext>
            </p:extLst>
          </p:nvPr>
        </p:nvGraphicFramePr>
        <p:xfrm>
          <a:off x="575733" y="2184400"/>
          <a:ext cx="10159999" cy="384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4" name="Worksheet" r:id="rId3" imgW="9079354" imgH="4606455" progId="Excel.Sheet.8">
                  <p:embed/>
                </p:oleObj>
              </mc:Choice>
              <mc:Fallback>
                <p:oleObj name="Worksheet" r:id="rId3" imgW="9079354" imgH="4606455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733" y="2184400"/>
                        <a:ext cx="10159999" cy="3846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 bwMode="auto">
          <a:xfrm>
            <a:off x="1009745" y="1937777"/>
            <a:ext cx="1718216" cy="2746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Rel-14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727961" y="1937777"/>
            <a:ext cx="2240279" cy="2746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968240" y="1937777"/>
            <a:ext cx="2518410" cy="27463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7486650" y="1937777"/>
            <a:ext cx="3173730" cy="27463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r-FR" altLang="fr-FR" dirty="0" err="1"/>
              <a:t>Numbers</a:t>
            </a:r>
            <a:r>
              <a:rPr lang="fr-FR" altLang="fr-FR" dirty="0"/>
              <a:t> of </a:t>
            </a:r>
            <a:r>
              <a:rPr lang="fr-FR" altLang="fr-FR" dirty="0" err="1"/>
              <a:t>approved</a:t>
            </a:r>
            <a:r>
              <a:rPr lang="fr-FR" altLang="fr-FR" dirty="0"/>
              <a:t> </a:t>
            </a:r>
            <a:r>
              <a:rPr lang="fr-FR" altLang="fr-FR" dirty="0" err="1"/>
              <a:t>pCRs</a:t>
            </a:r>
            <a:r>
              <a:rPr lang="fr-FR" altLang="fr-FR" dirty="0"/>
              <a:t> &amp; </a:t>
            </a:r>
            <a:r>
              <a:rPr lang="fr-FR" altLang="fr-FR" dirty="0" err="1"/>
              <a:t>agreed</a:t>
            </a:r>
            <a:r>
              <a:rPr lang="fr-FR" altLang="fr-FR" dirty="0"/>
              <a:t> </a:t>
            </a:r>
            <a:r>
              <a:rPr lang="fr-FR" altLang="fr-FR" dirty="0" err="1"/>
              <a:t>CRs</a:t>
            </a:r>
            <a:endParaRPr lang="fr-FR" altLang="fr-FR" dirty="0" smtClean="0"/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9619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Future SA6 meetings</a:t>
            </a:r>
            <a:endParaRPr lang="en-GB" altLang="en-US" dirty="0" smtClean="0"/>
          </a:p>
        </p:txBody>
      </p:sp>
      <p:graphicFrame>
        <p:nvGraphicFramePr>
          <p:cNvPr id="7" name="Espace réservé du contenu 4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2247029"/>
              </p:ext>
            </p:extLst>
          </p:nvPr>
        </p:nvGraphicFramePr>
        <p:xfrm>
          <a:off x="799912" y="2159287"/>
          <a:ext cx="10154958" cy="3245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623">
                  <a:extLst>
                    <a:ext uri="{9D8B030D-6E8A-4147-A177-3AD203B41FA5}"/>
                  </a:extLst>
                </a:gridCol>
                <a:gridCol w="3022841"/>
                <a:gridCol w="2179800"/>
                <a:gridCol w="2998694"/>
              </a:tblGrid>
              <a:tr h="365727">
                <a:tc>
                  <a:txBody>
                    <a:bodyPr/>
                    <a:lstStyle/>
                    <a:p>
                      <a:r>
                        <a:rPr lang="fr-FR" sz="2000" dirty="0"/>
                        <a:t>Meeting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Date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Location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 err="1" smtClean="0"/>
                        <a:t>Remarks</a:t>
                      </a:r>
                      <a:endParaRPr lang="fr-FR" sz="2000" dirty="0"/>
                    </a:p>
                  </a:txBody>
                  <a:tcPr marL="91433" marR="91433" marT="45705" marB="45705"/>
                </a:tc>
                <a:extLst>
                  <a:ext uri="{0D108BD9-81ED-4DB2-BD59-A6C34878D82A}"/>
                </a:extLst>
              </a:tr>
              <a:tr h="2576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SA6#42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-BIS-e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12 </a:t>
                      </a:r>
                      <a:r>
                        <a:rPr lang="en-GB" sz="1800" dirty="0">
                          <a:effectLst/>
                        </a:rPr>
                        <a:t>– </a:t>
                      </a:r>
                      <a:r>
                        <a:rPr lang="en-GB" sz="1800" dirty="0" smtClean="0">
                          <a:effectLst/>
                        </a:rPr>
                        <a:t>20 April </a:t>
                      </a:r>
                      <a:r>
                        <a:rPr lang="en-GB" sz="1800" dirty="0">
                          <a:effectLst/>
                        </a:rPr>
                        <a:t>2021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Online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76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SA6#43-e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24</a:t>
                      </a:r>
                      <a:r>
                        <a:rPr lang="en-GB" sz="1800" baseline="0" dirty="0" smtClean="0">
                          <a:effectLst/>
                        </a:rPr>
                        <a:t> May</a:t>
                      </a:r>
                      <a:r>
                        <a:rPr lang="en-GB" sz="1800" dirty="0" smtClean="0">
                          <a:effectLst/>
                        </a:rPr>
                        <a:t> – 02 June 2021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Online</a:t>
                      </a: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2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SA6#44-e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– 20 July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SA6#45-e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07 Sep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SA6#45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-BIS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– 15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Tallinn,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Estonia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SA6#46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– 19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America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2022 </a:t>
                      </a:r>
                      <a:r>
                        <a:rPr lang="fr-FR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Calendar</a:t>
                      </a:r>
                      <a:r>
                        <a:rPr lang="fr-F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to </a:t>
                      </a:r>
                      <a:r>
                        <a:rPr lang="fr-FR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prepared!</a:t>
                      </a:r>
                      <a:endParaRPr lang="fr-FR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591690"/>
              </p:ext>
            </p:extLst>
          </p:nvPr>
        </p:nvGraphicFramePr>
        <p:xfrm>
          <a:off x="286306" y="1622614"/>
          <a:ext cx="11170587" cy="44221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34060"/>
                <a:gridCol w="1585386"/>
                <a:gridCol w="1199882"/>
                <a:gridCol w="862565"/>
                <a:gridCol w="985582"/>
                <a:gridCol w="1414181"/>
                <a:gridCol w="2288931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SA#90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SA#91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SP-210179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None</a:t>
                      </a:r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SP-210180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SP-210178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95%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approval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en-IN" altLang="fr-FR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SP-210175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67259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24586</TotalTime>
  <Words>1344</Words>
  <Application>Microsoft Office PowerPoint</Application>
  <PresentationFormat>Widescreen</PresentationFormat>
  <Paragraphs>428</Paragraphs>
  <Slides>19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Malgun Gothic</vt:lpstr>
      <vt:lpstr>Arial</vt:lpstr>
      <vt:lpstr>Calibri</vt:lpstr>
      <vt:lpstr>Calibri Light</vt:lpstr>
      <vt:lpstr>Times New Roman</vt:lpstr>
      <vt:lpstr>Office Theme</vt:lpstr>
      <vt:lpstr>Worksheet</vt:lpstr>
      <vt:lpstr>    SA WG6 status report to  TSG SA#91-e</vt:lpstr>
      <vt:lpstr>SA6 Officials</vt:lpstr>
      <vt:lpstr>PowerPoint Presentation</vt:lpstr>
      <vt:lpstr>PowerPoint Presentation</vt:lpstr>
      <vt:lpstr>PowerPoint Presentation</vt:lpstr>
      <vt:lpstr>Number of Tdocs in SA6</vt:lpstr>
      <vt:lpstr>PowerPoint Presentation</vt:lpstr>
      <vt:lpstr>PowerPoint Presentation</vt:lpstr>
      <vt:lpstr>Overview: Rel-17 Work Items – 1/2</vt:lpstr>
      <vt:lpstr>Overview: Rel-17 Work Items – 2/2</vt:lpstr>
      <vt:lpstr>Overview: Studies</vt:lpstr>
      <vt:lpstr>Non-Inclusive Language – NONE!</vt:lpstr>
      <vt:lpstr>For TSG SA information and action</vt:lpstr>
      <vt:lpstr>For TSG SA information and action (1/2)</vt:lpstr>
      <vt:lpstr>For TSG SA information and action (2/2)</vt:lpstr>
      <vt:lpstr>Annex</vt:lpstr>
      <vt:lpstr>TEI17</vt:lpstr>
      <vt:lpstr>Rel-16 Corrections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1692</cp:revision>
  <dcterms:created xsi:type="dcterms:W3CDTF">2010-02-05T13:52:04Z</dcterms:created>
  <dcterms:modified xsi:type="dcterms:W3CDTF">2021-03-17T11:24:43Z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